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70" r:id="rId12"/>
    <p:sldId id="267" r:id="rId13"/>
    <p:sldId id="269" r:id="rId14"/>
  </p:sldIdLst>
  <p:sldSz cx="9144000" cy="5143500" type="screen16x9"/>
  <p:notesSz cx="6858000" cy="9144000"/>
  <p:embeddedFontLst>
    <p:embeddedFont>
      <p:font typeface="Patrick Hand" panose="020B0604020202020204" charset="0"/>
      <p:regular r:id="rId16"/>
    </p:embeddedFont>
    <p:embeddedFont>
      <p:font typeface="Patrick Hand SC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21457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0b151ec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0b151ec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738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88fc364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88fc364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126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65324c1d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65324c1d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913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48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411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98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96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65324c1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965324c1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88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0b151ec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0b151ec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78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965324c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965324c1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0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34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965324c1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965324c1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73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3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068100" y="4101500"/>
            <a:ext cx="30078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mailto:klever.mera@gmail.com" TargetMode="Externa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hyperlink" Target="mailto:dfdavila@uoc.edu" TargetMode="External"/><Relationship Id="rId4" Type="http://schemas.openxmlformats.org/officeDocument/2006/relationships/hyperlink" Target="mailto:martha.sanandres@gmail.com" TargetMode="External"/><Relationship Id="rId9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647725" y="46470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2257475" y="4327375"/>
            <a:ext cx="12003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Klever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4222988" y="4367225"/>
            <a:ext cx="11499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Janneth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6138100" y="4337175"/>
            <a:ext cx="1290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David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925" y="279575"/>
            <a:ext cx="2138162" cy="288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119" y="3355957"/>
            <a:ext cx="1200300" cy="109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l="18148" r="13161" b="36358"/>
          <a:stretch/>
        </p:blipFill>
        <p:spPr>
          <a:xfrm>
            <a:off x="2146800" y="3340943"/>
            <a:ext cx="1200300" cy="111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r="3993" b="21593"/>
          <a:stretch/>
        </p:blipFill>
        <p:spPr>
          <a:xfrm>
            <a:off x="5925175" y="3405353"/>
            <a:ext cx="1149900" cy="104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068100" y="4191850"/>
            <a:ext cx="30078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Análisis de skills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ctrTitle" idx="4294967295"/>
          </p:nvPr>
        </p:nvSpPr>
        <p:spPr>
          <a:xfrm>
            <a:off x="1561900" y="856250"/>
            <a:ext cx="6166800" cy="38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Profesiones digitales</a:t>
            </a:r>
            <a:endParaRPr sz="2600"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r="10682"/>
          <a:stretch/>
        </p:blipFill>
        <p:spPr>
          <a:xfrm>
            <a:off x="2902925" y="1498025"/>
            <a:ext cx="3338142" cy="243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Grabando #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2021" y="1222625"/>
            <a:ext cx="6387222" cy="29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Perspectivas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ldNum" idx="12"/>
          </p:nvPr>
        </p:nvSpPr>
        <p:spPr>
          <a:xfrm>
            <a:off x="33070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49" name="Google Shape;149;p25"/>
          <p:cNvGrpSpPr/>
          <p:nvPr/>
        </p:nvGrpSpPr>
        <p:grpSpPr>
          <a:xfrm>
            <a:off x="1923591" y="1602228"/>
            <a:ext cx="1227025" cy="1211698"/>
            <a:chOff x="366675" y="580995"/>
            <a:chExt cx="4653108" cy="3799617"/>
          </a:xfrm>
        </p:grpSpPr>
        <p:sp>
          <p:nvSpPr>
            <p:cNvPr id="150" name="Google Shape;150;p25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8F9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253" y="5969"/>
                    <a:pt x="148" y="5717"/>
                    <a:pt x="83" y="5465"/>
                  </a:cubicBezTo>
                  <a:cubicBezTo>
                    <a:pt x="332" y="4495"/>
                    <a:pt x="1154" y="3573"/>
                    <a:pt x="2468" y="2816"/>
                  </a:cubicBezTo>
                  <a:cubicBezTo>
                    <a:pt x="4226" y="1799"/>
                    <a:pt x="6584" y="1242"/>
                    <a:pt x="9107" y="1242"/>
                  </a:cubicBezTo>
                  <a:cubicBezTo>
                    <a:pt x="11632" y="1242"/>
                    <a:pt x="13987" y="1799"/>
                    <a:pt x="15745" y="2816"/>
                  </a:cubicBezTo>
                  <a:cubicBezTo>
                    <a:pt x="17059" y="3573"/>
                    <a:pt x="17881" y="4495"/>
                    <a:pt x="18130" y="5465"/>
                  </a:cubicBezTo>
                  <a:cubicBezTo>
                    <a:pt x="18066" y="5717"/>
                    <a:pt x="17960" y="5969"/>
                    <a:pt x="17817" y="6212"/>
                  </a:cubicBezTo>
                  <a:lnTo>
                    <a:pt x="17820" y="6215"/>
                  </a:ln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4191"/>
                    <a:pt x="17949" y="3546"/>
                    <a:pt x="17448" y="2946"/>
                  </a:cubicBezTo>
                  <a:cubicBezTo>
                    <a:pt x="17448" y="2942"/>
                    <a:pt x="17445" y="2942"/>
                    <a:pt x="17445" y="2942"/>
                  </a:cubicBezTo>
                  <a:cubicBezTo>
                    <a:pt x="17097" y="2526"/>
                    <a:pt x="16636" y="2130"/>
                    <a:pt x="16070" y="1768"/>
                  </a:cubicBezTo>
                  <a:cubicBezTo>
                    <a:pt x="16065" y="1768"/>
                    <a:pt x="16065" y="1765"/>
                    <a:pt x="16062" y="1765"/>
                  </a:cubicBezTo>
                  <a:cubicBezTo>
                    <a:pt x="16059" y="1761"/>
                    <a:pt x="16056" y="1761"/>
                    <a:pt x="16056" y="1758"/>
                  </a:cubicBezTo>
                  <a:cubicBezTo>
                    <a:pt x="15953" y="1697"/>
                    <a:pt x="15851" y="1635"/>
                    <a:pt x="15745" y="1574"/>
                  </a:cubicBezTo>
                  <a:cubicBezTo>
                    <a:pt x="15581" y="1478"/>
                    <a:pt x="15414" y="1385"/>
                    <a:pt x="15240" y="1300"/>
                  </a:cubicBezTo>
                  <a:lnTo>
                    <a:pt x="15237" y="1300"/>
                  </a:lnTo>
                  <a:lnTo>
                    <a:pt x="15233" y="1297"/>
                  </a:lnTo>
                  <a:cubicBezTo>
                    <a:pt x="13543" y="457"/>
                    <a:pt x="11393" y="0"/>
                    <a:pt x="910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25"/>
          <p:cNvSpPr txBox="1"/>
          <p:nvPr/>
        </p:nvSpPr>
        <p:spPr>
          <a:xfrm>
            <a:off x="1628275" y="3150725"/>
            <a:ext cx="1522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Evaluar modelos de clasificación (Transfer Learning)</a:t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 rot="-1364300">
            <a:off x="4269636" y="3740912"/>
            <a:ext cx="295286" cy="151908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4110264" y="3450371"/>
            <a:ext cx="545369" cy="333788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4131767" y="2676417"/>
            <a:ext cx="503170" cy="1075954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rgbClr val="1FB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4664436" y="3018073"/>
            <a:ext cx="128505" cy="178145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4726578" y="3059995"/>
            <a:ext cx="34501" cy="94281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4664479" y="2648225"/>
            <a:ext cx="128462" cy="178122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4720745" y="2690147"/>
            <a:ext cx="49232" cy="88616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4664457" y="2833160"/>
            <a:ext cx="128483" cy="178100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4724091" y="2902154"/>
            <a:ext cx="42520" cy="73127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4732775" y="2871861"/>
            <a:ext cx="24873" cy="46444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5"/>
          <p:cNvGrpSpPr/>
          <p:nvPr/>
        </p:nvGrpSpPr>
        <p:grpSpPr>
          <a:xfrm>
            <a:off x="4280056" y="3408570"/>
            <a:ext cx="274981" cy="209170"/>
            <a:chOff x="3160365" y="3814680"/>
            <a:chExt cx="590089" cy="421373"/>
          </a:xfrm>
        </p:grpSpPr>
        <p:grpSp>
          <p:nvGrpSpPr>
            <p:cNvPr id="355" name="Google Shape;355;p25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356" name="Google Shape;356;p25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" name="Google Shape;360;p25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25"/>
          <p:cNvSpPr/>
          <p:nvPr/>
        </p:nvSpPr>
        <p:spPr>
          <a:xfrm>
            <a:off x="4134748" y="2676417"/>
            <a:ext cx="500189" cy="307654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4210356" y="2788063"/>
            <a:ext cx="385086" cy="751258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4436431" y="3100683"/>
            <a:ext cx="103696" cy="207204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4328315" y="2979304"/>
            <a:ext cx="18548" cy="13319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4339615" y="2968498"/>
            <a:ext cx="12930" cy="1900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4330867" y="2944213"/>
            <a:ext cx="142914" cy="161012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372273" y="2961461"/>
            <a:ext cx="73205" cy="83521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4392323" y="3727064"/>
            <a:ext cx="69860" cy="79341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4400278" y="3693138"/>
            <a:ext cx="53585" cy="95172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4325098" y="3303209"/>
            <a:ext cx="177973" cy="46311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4415781" y="3374670"/>
            <a:ext cx="39175" cy="125442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4338801" y="3101962"/>
            <a:ext cx="145766" cy="23585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4357027" y="3227407"/>
            <a:ext cx="1908" cy="7013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4357027" y="3227407"/>
            <a:ext cx="34072" cy="41966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4347914" y="2969937"/>
            <a:ext cx="115211" cy="175929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4412736" y="3030524"/>
            <a:ext cx="8856" cy="9458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4422514" y="3063901"/>
            <a:ext cx="10571" cy="635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4446767" y="3005051"/>
            <a:ext cx="10164" cy="7927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4404502" y="3015103"/>
            <a:ext cx="8984" cy="9526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4445180" y="3020266"/>
            <a:ext cx="8770" cy="9481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4434759" y="3023213"/>
            <a:ext cx="13723" cy="29150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5"/>
          <p:cNvSpPr/>
          <p:nvPr/>
        </p:nvSpPr>
        <p:spPr>
          <a:xfrm>
            <a:off x="4384217" y="3078591"/>
            <a:ext cx="36924" cy="168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"/>
          <p:cNvSpPr/>
          <p:nvPr/>
        </p:nvSpPr>
        <p:spPr>
          <a:xfrm>
            <a:off x="4253307" y="3130473"/>
            <a:ext cx="145530" cy="235349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"/>
          <p:cNvSpPr/>
          <p:nvPr/>
        </p:nvSpPr>
        <p:spPr>
          <a:xfrm rot="-1364300">
            <a:off x="3800169" y="3308035"/>
            <a:ext cx="295286" cy="151908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808783" y="2181214"/>
            <a:ext cx="681619" cy="1208526"/>
            <a:chOff x="1653252" y="1249313"/>
            <a:chExt cx="1608730" cy="2677877"/>
          </a:xfrm>
        </p:grpSpPr>
        <p:sp>
          <p:nvSpPr>
            <p:cNvPr id="386" name="Google Shape;386;p25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25"/>
          <p:cNvSpPr/>
          <p:nvPr/>
        </p:nvSpPr>
        <p:spPr>
          <a:xfrm>
            <a:off x="4131749" y="2955059"/>
            <a:ext cx="54914" cy="797290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25"/>
          <p:cNvGrpSpPr/>
          <p:nvPr/>
        </p:nvGrpSpPr>
        <p:grpSpPr>
          <a:xfrm>
            <a:off x="3570385" y="2240996"/>
            <a:ext cx="680825" cy="1182073"/>
            <a:chOff x="-1269564" y="1381779"/>
            <a:chExt cx="1606857" cy="2619262"/>
          </a:xfrm>
        </p:grpSpPr>
        <p:sp>
          <p:nvSpPr>
            <p:cNvPr id="445" name="Google Shape;445;p25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25"/>
          <p:cNvSpPr/>
          <p:nvPr/>
        </p:nvSpPr>
        <p:spPr>
          <a:xfrm>
            <a:off x="4577720" y="2678199"/>
            <a:ext cx="1394" cy="800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4354926" y="3749750"/>
            <a:ext cx="32164" cy="49025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4347850" y="3774354"/>
            <a:ext cx="86864" cy="75411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4354926" y="3774354"/>
            <a:ext cx="63877" cy="52955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5"/>
          <p:cNvSpPr txBox="1"/>
          <p:nvPr/>
        </p:nvSpPr>
        <p:spPr>
          <a:xfrm>
            <a:off x="3431375" y="3938538"/>
            <a:ext cx="21138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Hojas de vida con ANN y NLP</a:t>
            </a:r>
            <a:endParaRPr/>
          </a:p>
        </p:txBody>
      </p:sp>
      <p:grpSp>
        <p:nvGrpSpPr>
          <p:cNvPr id="507" name="Google Shape;507;p25"/>
          <p:cNvGrpSpPr/>
          <p:nvPr/>
        </p:nvGrpSpPr>
        <p:grpSpPr>
          <a:xfrm>
            <a:off x="6124792" y="1815452"/>
            <a:ext cx="1190865" cy="1128783"/>
            <a:chOff x="8132500" y="1610700"/>
            <a:chExt cx="291500" cy="370275"/>
          </a:xfrm>
        </p:grpSpPr>
        <p:sp>
          <p:nvSpPr>
            <p:cNvPr id="508" name="Google Shape;508;p25"/>
            <p:cNvSpPr/>
            <p:nvPr/>
          </p:nvSpPr>
          <p:spPr>
            <a:xfrm>
              <a:off x="8132500" y="1610700"/>
              <a:ext cx="198050" cy="370150"/>
            </a:xfrm>
            <a:custGeom>
              <a:avLst/>
              <a:gdLst/>
              <a:ahLst/>
              <a:cxnLst/>
              <a:rect l="l" t="t" r="r" b="b"/>
              <a:pathLst>
                <a:path w="7922" h="14806" extrusionOk="0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8171600" y="1633200"/>
              <a:ext cx="158750" cy="347775"/>
            </a:xfrm>
            <a:custGeom>
              <a:avLst/>
              <a:gdLst/>
              <a:ahLst/>
              <a:cxnLst/>
              <a:rect l="l" t="t" r="r" b="b"/>
              <a:pathLst>
                <a:path w="6350" h="13911" extrusionOk="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8265675" y="1831700"/>
              <a:ext cx="158325" cy="106150"/>
            </a:xfrm>
            <a:custGeom>
              <a:avLst/>
              <a:gdLst/>
              <a:ahLst/>
              <a:cxnLst/>
              <a:rect l="l" t="t" r="r" b="b"/>
              <a:pathLst>
                <a:path w="6333" h="4246" extrusionOk="0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8267375" y="1832300"/>
              <a:ext cx="106350" cy="76575"/>
            </a:xfrm>
            <a:custGeom>
              <a:avLst/>
              <a:gdLst/>
              <a:ahLst/>
              <a:cxnLst/>
              <a:rect l="l" t="t" r="r" b="b"/>
              <a:pathLst>
                <a:path w="4254" h="3063" extrusionOk="0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8200600" y="1736550"/>
              <a:ext cx="164975" cy="214800"/>
            </a:xfrm>
            <a:custGeom>
              <a:avLst/>
              <a:gdLst/>
              <a:ahLst/>
              <a:cxnLst/>
              <a:rect l="l" t="t" r="r" b="b"/>
              <a:pathLst>
                <a:path w="6599" h="8592" extrusionOk="0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8229150" y="1753025"/>
              <a:ext cx="136425" cy="198325"/>
            </a:xfrm>
            <a:custGeom>
              <a:avLst/>
              <a:gdLst/>
              <a:ahLst/>
              <a:cxnLst/>
              <a:rect l="l" t="t" r="r" b="b"/>
              <a:pathLst>
                <a:path w="5457" h="7933" extrusionOk="0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8249125" y="1782275"/>
              <a:ext cx="96475" cy="139900"/>
            </a:xfrm>
            <a:custGeom>
              <a:avLst/>
              <a:gdLst/>
              <a:ahLst/>
              <a:cxnLst/>
              <a:rect l="l" t="t" r="r" b="b"/>
              <a:pathLst>
                <a:path w="3859" h="5596" extrusionOk="0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5"/>
          <p:cNvSpPr txBox="1"/>
          <p:nvPr/>
        </p:nvSpPr>
        <p:spPr>
          <a:xfrm>
            <a:off x="5796100" y="3072875"/>
            <a:ext cx="17979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Asesor profesional virtual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28" name="Google Shape;528;p27"/>
          <p:cNvSpPr txBox="1">
            <a:spLocks noGrp="1"/>
          </p:cNvSpPr>
          <p:nvPr>
            <p:ph type="ctrTitle" idx="4294967295"/>
          </p:nvPr>
        </p:nvSpPr>
        <p:spPr>
          <a:xfrm>
            <a:off x="1291977" y="661134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Contactos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529" name="Google Shape;529;p27"/>
          <p:cNvSpPr txBox="1">
            <a:spLocks noGrp="1"/>
          </p:cNvSpPr>
          <p:nvPr>
            <p:ph type="subTitle" idx="4294967295"/>
          </p:nvPr>
        </p:nvSpPr>
        <p:spPr>
          <a:xfrm>
            <a:off x="1113010" y="1253447"/>
            <a:ext cx="7072200" cy="37005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lt1"/>
                </a:solidFill>
              </a:rPr>
              <a:t>        Data Science y Project Management</a:t>
            </a:r>
            <a:endParaRPr dirty="0">
              <a:solidFill>
                <a:schemeClr val="lt1"/>
              </a:solidFill>
            </a:endParaRPr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klever.mera@gmail.com</a:t>
            </a:r>
            <a:r>
              <a:rPr lang="en-US" dirty="0" smtClean="0">
                <a:solidFill>
                  <a:srgbClr val="4A86E8"/>
                </a:solidFill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| @</a:t>
            </a:r>
            <a:r>
              <a:rPr lang="en-US" dirty="0" smtClean="0">
                <a:solidFill>
                  <a:schemeClr val="lt1"/>
                </a:solidFill>
              </a:rPr>
              <a:t>kevo_29</a:t>
            </a:r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endParaRPr lang="en-US" dirty="0" smtClean="0">
              <a:solidFill>
                <a:schemeClr val="lt1"/>
              </a:solidFill>
            </a:endParaRPr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US" sz="2000" dirty="0" smtClean="0">
                <a:solidFill>
                  <a:schemeClr val="lt1"/>
                </a:solidFill>
              </a:rPr>
              <a:t>MSc </a:t>
            </a:r>
            <a:r>
              <a:rPr lang="en-US" sz="2000" dirty="0" err="1" smtClean="0">
                <a:solidFill>
                  <a:schemeClr val="lt1"/>
                </a:solidFill>
              </a:rPr>
              <a:t>Gestión</a:t>
            </a:r>
            <a:r>
              <a:rPr lang="en-US" sz="2000" dirty="0" smtClean="0">
                <a:solidFill>
                  <a:schemeClr val="lt1"/>
                </a:solidFill>
              </a:rPr>
              <a:t> de TIC y </a:t>
            </a:r>
            <a:r>
              <a:rPr lang="en-US" sz="2000" dirty="0" err="1" smtClean="0">
                <a:solidFill>
                  <a:schemeClr val="lt1"/>
                </a:solidFill>
              </a:rPr>
              <a:t>Especialista</a:t>
            </a:r>
            <a:r>
              <a:rPr lang="en-US" sz="2000" dirty="0" smtClean="0">
                <a:solidFill>
                  <a:schemeClr val="lt1"/>
                </a:solidFill>
              </a:rPr>
              <a:t> en </a:t>
            </a:r>
            <a:r>
              <a:rPr lang="en-US" sz="2000" dirty="0" err="1" smtClean="0">
                <a:solidFill>
                  <a:schemeClr val="lt1"/>
                </a:solidFill>
              </a:rPr>
              <a:t>Educación</a:t>
            </a:r>
            <a:endParaRPr lang="en-US" sz="2000" dirty="0" smtClean="0">
              <a:solidFill>
                <a:schemeClr val="lt1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martha.sanandres@gmail.com</a:t>
            </a:r>
            <a:r>
              <a:rPr lang="en-US" sz="2000" dirty="0">
                <a:solidFill>
                  <a:schemeClr val="lt1"/>
                </a:solidFill>
              </a:rPr>
              <a:t> | @</a:t>
            </a:r>
            <a:r>
              <a:rPr lang="en-US" sz="2000" dirty="0" err="1">
                <a:solidFill>
                  <a:schemeClr val="lt1"/>
                </a:solidFill>
              </a:rPr>
              <a:t>marthajann</a:t>
            </a:r>
            <a:endParaRPr lang="en-US" sz="2000" dirty="0">
              <a:solidFill>
                <a:schemeClr val="lt1"/>
              </a:solidFill>
            </a:endParaRPr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endParaRPr lang="en-US" dirty="0">
              <a:solidFill>
                <a:srgbClr val="4A86E8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dirty="0" smtClean="0">
                <a:solidFill>
                  <a:schemeClr val="lt1"/>
                </a:solidFill>
              </a:rPr>
              <a:t>MSc </a:t>
            </a:r>
            <a:r>
              <a:rPr lang="en-US" dirty="0" err="1" smtClean="0">
                <a:solidFill>
                  <a:schemeClr val="lt1"/>
                </a:solidFill>
              </a:rPr>
              <a:t>Ciencia</a:t>
            </a:r>
            <a:r>
              <a:rPr lang="en-US" dirty="0" smtClean="0">
                <a:solidFill>
                  <a:schemeClr val="lt1"/>
                </a:solidFill>
              </a:rPr>
              <a:t> de </a:t>
            </a:r>
            <a:r>
              <a:rPr lang="en-US" dirty="0" err="1" smtClean="0">
                <a:solidFill>
                  <a:schemeClr val="lt1"/>
                </a:solidFill>
              </a:rPr>
              <a:t>Datos</a:t>
            </a:r>
            <a:endParaRPr lang="en" dirty="0" smtClean="0">
              <a:solidFill>
                <a:schemeClr val="bg1"/>
              </a:solidFill>
              <a:hlinkClick r:id="rId5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" u="sng" dirty="0" smtClean="0">
                <a:solidFill>
                  <a:schemeClr val="hlink"/>
                </a:solidFill>
                <a:hlinkClick r:id="rId5"/>
              </a:rPr>
              <a:t>dfdavila@uoc.edu</a:t>
            </a:r>
            <a:r>
              <a:rPr lang="en" dirty="0" smtClean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| </a:t>
            </a:r>
            <a:r>
              <a:rPr lang="en-US" dirty="0" smtClean="0">
                <a:solidFill>
                  <a:schemeClr val="lt1"/>
                </a:solidFill>
              </a:rPr>
              <a:t>@</a:t>
            </a:r>
            <a:r>
              <a:rPr lang="en-US" dirty="0" err="1" smtClean="0">
                <a:solidFill>
                  <a:schemeClr val="lt1"/>
                </a:solidFill>
              </a:rPr>
              <a:t>daviddavilao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30" name="Google Shape;5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3050" y="-1"/>
            <a:ext cx="1077152" cy="145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3;p14"/>
          <p:cNvPicPr preferRelativeResize="0"/>
          <p:nvPr/>
        </p:nvPicPr>
        <p:blipFill rotWithShape="1">
          <a:blip r:embed="rId7">
            <a:alphaModFix/>
          </a:blip>
          <a:srcRect l="18148" r="13161" b="36358"/>
          <a:stretch/>
        </p:blipFill>
        <p:spPr>
          <a:xfrm>
            <a:off x="1936064" y="1253447"/>
            <a:ext cx="760786" cy="69085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64;p14"/>
          <p:cNvPicPr preferRelativeResize="0"/>
          <p:nvPr/>
        </p:nvPicPr>
        <p:blipFill rotWithShape="1">
          <a:blip r:embed="rId8">
            <a:alphaModFix/>
          </a:blip>
          <a:srcRect r="3993" b="21593"/>
          <a:stretch/>
        </p:blipFill>
        <p:spPr>
          <a:xfrm>
            <a:off x="2398204" y="3784590"/>
            <a:ext cx="670834" cy="62069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Google Shape;6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1803" y="2543751"/>
            <a:ext cx="766302" cy="704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ubTitle" idx="4294967295"/>
          </p:nvPr>
        </p:nvSpPr>
        <p:spPr>
          <a:xfrm>
            <a:off x="1683075" y="1696550"/>
            <a:ext cx="5587800" cy="23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 b="1">
                <a:solidFill>
                  <a:schemeClr val="lt1"/>
                </a:solidFill>
              </a:rPr>
              <a:t>¿La cartera de cursos de formación profesional y académica, satisface la demanda de conocimiento en el mundo laboral?</a:t>
            </a:r>
            <a:endParaRPr sz="2900" b="1"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41852" y="178225"/>
            <a:ext cx="929023" cy="12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725" y="1116600"/>
            <a:ext cx="3096000" cy="25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2614125" y="3567200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MAPA de EMPLEABILIDAD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725" y="846074"/>
            <a:ext cx="982002" cy="13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l="4980" r="5285"/>
          <a:stretch/>
        </p:blipFill>
        <p:spPr>
          <a:xfrm>
            <a:off x="1461663" y="1662587"/>
            <a:ext cx="6220677" cy="25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4294967295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Concentración de ofertas laborales en Ecuador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250" y="1327925"/>
            <a:ext cx="5774525" cy="3131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profesiones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&gt;"/>
            </a:pPr>
            <a:r>
              <a:rPr lang="en"/>
              <a:t>Digitales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&gt;"/>
            </a:pPr>
            <a:r>
              <a:rPr lang="en"/>
              <a:t>No digitales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50" y="648013"/>
            <a:ext cx="3341150" cy="38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Demanda por Tipos de Profesiones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Digitales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 Digitales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r="2056"/>
          <a:stretch/>
        </p:blipFill>
        <p:spPr>
          <a:xfrm>
            <a:off x="1541425" y="2236330"/>
            <a:ext cx="2894900" cy="177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875" y="2254625"/>
            <a:ext cx="2955816" cy="17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 idx="4294967295"/>
          </p:nvPr>
        </p:nvSpPr>
        <p:spPr>
          <a:xfrm>
            <a:off x="2213850" y="2757025"/>
            <a:ext cx="4716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Resultados Preliminares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4639808" y="955220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7" name="Google Shape;117;p21"/>
          <p:cNvSpPr/>
          <p:nvPr/>
        </p:nvSpPr>
        <p:spPr>
          <a:xfrm rot="1473078">
            <a:off x="3478170" y="1601627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392708" y="831500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9" name="Google Shape;119;p21"/>
          <p:cNvSpPr/>
          <p:nvPr/>
        </p:nvSpPr>
        <p:spPr>
          <a:xfrm rot="2487314">
            <a:off x="4182387" y="2273458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ctrTitle" idx="4294967295"/>
          </p:nvPr>
        </p:nvSpPr>
        <p:spPr>
          <a:xfrm>
            <a:off x="1561900" y="856250"/>
            <a:ext cx="6166800" cy="38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Cursos Ofertados</a:t>
            </a:r>
            <a:endParaRPr sz="26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25" y="1334087"/>
            <a:ext cx="5354900" cy="32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lbot template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F5F5F5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966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123</Words>
  <Application>Microsoft Office PowerPoint</Application>
  <PresentationFormat>Presentación en pantalla (16:9)</PresentationFormat>
  <Paragraphs>44</Paragraphs>
  <Slides>13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Patrick Hand</vt:lpstr>
      <vt:lpstr>Patrick Hand SC</vt:lpstr>
      <vt:lpstr>Talbot template</vt:lpstr>
      <vt:lpstr>Presentación de PowerPoint</vt:lpstr>
      <vt:lpstr>Presentación de PowerPoint</vt:lpstr>
      <vt:lpstr>MAPA de EMPLEABILIDAD </vt:lpstr>
      <vt:lpstr>Metodología</vt:lpstr>
      <vt:lpstr>Concentración de ofertas laborales en Ecuador</vt:lpstr>
      <vt:lpstr>Tipos de profesiones</vt:lpstr>
      <vt:lpstr>Demanda por Tipos de Profesiones</vt:lpstr>
      <vt:lpstr>Resultados Preliminares</vt:lpstr>
      <vt:lpstr>Cursos Ofertados</vt:lpstr>
      <vt:lpstr>Profesiones digitales</vt:lpstr>
      <vt:lpstr>Presentación de PowerPoint</vt:lpstr>
      <vt:lpstr>Perspectivas</vt:lpstr>
      <vt:lpstr>Contactos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Martha San Andrés</cp:lastModifiedBy>
  <cp:revision>5</cp:revision>
  <dcterms:modified xsi:type="dcterms:W3CDTF">2020-06-13T17:01:50Z</dcterms:modified>
</cp:coreProperties>
</file>